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29"/>
  </p:notesMasterIdLst>
  <p:handoutMasterIdLst>
    <p:handoutMasterId r:id="rId30"/>
  </p:handoutMasterIdLst>
  <p:sldIdLst>
    <p:sldId id="263" r:id="rId6"/>
    <p:sldId id="295" r:id="rId7"/>
    <p:sldId id="408" r:id="rId8"/>
    <p:sldId id="402" r:id="rId9"/>
    <p:sldId id="329" r:id="rId10"/>
    <p:sldId id="409" r:id="rId11"/>
    <p:sldId id="308" r:id="rId12"/>
    <p:sldId id="412" r:id="rId13"/>
    <p:sldId id="410" r:id="rId14"/>
    <p:sldId id="419" r:id="rId15"/>
    <p:sldId id="413" r:id="rId16"/>
    <p:sldId id="421" r:id="rId17"/>
    <p:sldId id="415" r:id="rId18"/>
    <p:sldId id="411" r:id="rId19"/>
    <p:sldId id="310" r:id="rId20"/>
    <p:sldId id="414" r:id="rId21"/>
    <p:sldId id="341" r:id="rId22"/>
    <p:sldId id="371" r:id="rId23"/>
    <p:sldId id="420" r:id="rId24"/>
    <p:sldId id="416" r:id="rId25"/>
    <p:sldId id="418" r:id="rId26"/>
    <p:sldId id="417" r:id="rId27"/>
    <p:sldId id="262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060C8FD-FC3D-440D-9D2B-30EC8F01BEF2}">
          <p14:sldIdLst>
            <p14:sldId id="263"/>
            <p14:sldId id="295"/>
            <p14:sldId id="408"/>
            <p14:sldId id="402"/>
            <p14:sldId id="329"/>
            <p14:sldId id="409"/>
            <p14:sldId id="308"/>
            <p14:sldId id="412"/>
            <p14:sldId id="410"/>
            <p14:sldId id="419"/>
            <p14:sldId id="413"/>
            <p14:sldId id="421"/>
            <p14:sldId id="415"/>
            <p14:sldId id="411"/>
            <p14:sldId id="310"/>
            <p14:sldId id="414"/>
            <p14:sldId id="341"/>
            <p14:sldId id="371"/>
            <p14:sldId id="420"/>
            <p14:sldId id="416"/>
            <p14:sldId id="418"/>
            <p14:sldId id="41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těpánka Moravcová" initials="ŠM" lastIdx="4" clrIdx="0"/>
  <p:cmAuthor id="7" name="Koblížková Andrea" initials="KA" lastIdx="5" clrIdx="7">
    <p:extLst>
      <p:ext uri="{19B8F6BF-5375-455C-9EA6-DF929625EA0E}">
        <p15:presenceInfo xmlns:p15="http://schemas.microsoft.com/office/powerpoint/2012/main" userId="S::KoblizkovaA@crr.cz::9d039884-eacb-4227-9dbc-83e55edb5cfc" providerId="AD"/>
      </p:ext>
    </p:extLst>
  </p:cmAuthor>
  <p:cmAuthor id="1" name="Chumlen Jan" initials="CJ" lastIdx="12" clrIdx="1"/>
  <p:cmAuthor id="8" name="Horčičková Zuzana" initials="HZ" lastIdx="2" clrIdx="8">
    <p:extLst>
      <p:ext uri="{19B8F6BF-5375-455C-9EA6-DF929625EA0E}">
        <p15:presenceInfo xmlns:p15="http://schemas.microsoft.com/office/powerpoint/2012/main" userId="Horčičková Zuzana" providerId="None"/>
      </p:ext>
    </p:extLst>
  </p:cmAuthor>
  <p:cmAuthor id="2" name="Uhlířová Jana" initials="UJ" lastIdx="3" clrIdx="2">
    <p:extLst>
      <p:ext uri="{19B8F6BF-5375-455C-9EA6-DF929625EA0E}">
        <p15:presenceInfo xmlns:p15="http://schemas.microsoft.com/office/powerpoint/2012/main" userId="S::UhlirovaJ@crr.cz::caafea1a-03d7-4c9b-ab12-f4adabe36995" providerId="AD"/>
      </p:ext>
    </p:extLst>
  </p:cmAuthor>
  <p:cmAuthor id="9" name="Stehlíková Markéta" initials="SM" lastIdx="8" clrIdx="9">
    <p:extLst>
      <p:ext uri="{19B8F6BF-5375-455C-9EA6-DF929625EA0E}">
        <p15:presenceInfo xmlns:p15="http://schemas.microsoft.com/office/powerpoint/2012/main" userId="S::StehlikovaM@crr.cz::f8fd348a-75a0-4a07-8d2d-5ddcc2dabd1a" providerId="AD"/>
      </p:ext>
    </p:extLst>
  </p:cmAuthor>
  <p:cmAuthor id="3" name="Marková Lenka" initials="ML" lastIdx="4" clrIdx="3">
    <p:extLst>
      <p:ext uri="{19B8F6BF-5375-455C-9EA6-DF929625EA0E}">
        <p15:presenceInfo xmlns:p15="http://schemas.microsoft.com/office/powerpoint/2012/main" userId="S::MarkovaL@crr.cz::ea01e3c5-c48a-4acb-981b-4f9d9c55ae42" providerId="AD"/>
      </p:ext>
    </p:extLst>
  </p:cmAuthor>
  <p:cmAuthor id="4" name="Sýkorová Magda" initials="SM" lastIdx="7" clrIdx="4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  <p:cmAuthor id="5" name="Řezníček Jakub" initials="ŘJ" lastIdx="2" clrIdx="5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6" name="Krátký Jakub" initials="KJ" lastIdx="2" clrIdx="6">
    <p:extLst>
      <p:ext uri="{19B8F6BF-5375-455C-9EA6-DF929625EA0E}">
        <p15:presenceInfo xmlns:p15="http://schemas.microsoft.com/office/powerpoint/2012/main" userId="S::KratkyJ@crr.cz::d82c8a4b-4c30-4f0b-b5c5-6294b07365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339933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4383" autoAdjust="0"/>
  </p:normalViewPr>
  <p:slideViewPr>
    <p:cSldViewPr snapToGrid="0" snapToObjects="1">
      <p:cViewPr varScale="1">
        <p:scale>
          <a:sx n="81" d="100"/>
          <a:sy n="81" d="100"/>
        </p:scale>
        <p:origin x="2610" y="84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1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61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0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1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9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426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82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738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7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9730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192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</a:t>
            </a:r>
            <a:r>
              <a:rPr lang="en-US" sz="1200" b="1" dirty="0" err="1"/>
              <a:t>Praha</a:t>
            </a:r>
            <a:r>
              <a:rPr lang="en-US" sz="1200" b="1" dirty="0"/>
              <a:t>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7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5" Type="http://schemas.openxmlformats.org/officeDocument/2006/relationships/hyperlink" Target="https://www.mmr.cz/getmedia/1e0d6278-9abc-4f4d-b48c-1fce34ef21fc/Prumerna-mzda_1.pdf.aspx?ext=.pdf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a.stehlikova@crr.c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rr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projekt/udrzitelnost-projekt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crr.cz/irop/vyzvy/seznamy-povinnych-priloh-zprav-o-udrzitelnosti/" TargetMode="External"/><Relationship Id="rId4" Type="http://schemas.openxmlformats.org/officeDocument/2006/relationships/hyperlink" Target="https://www.crr.cz/irop/vyzvy/kontrolni-listy/kontrolni-listy-pro-kontrolu-zprav-o-udrzitelnosti-projekt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Relationship Id="rId6" Type="http://schemas.openxmlformats.org/officeDocument/2006/relationships/hyperlink" Target="https://www.mmr.cz/getmedia/1942a31b-acb3-4f74-b31c-c37e1310460b/Najemne-v-dotovanych-bytech-cerven-2021.pdf.aspx?ext=.pdf" TargetMode="External"/><Relationship Id="rId5" Type="http://schemas.openxmlformats.org/officeDocument/2006/relationships/hyperlink" Target="https://www.mmr.cz/getmedia/1942a31b-acb3-4f74-b31c-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23" y="695771"/>
            <a:ext cx="7772400" cy="2261125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cs-CZ" dirty="0"/>
              <a:t>UDRŽITELNOST PROJEKTŮ IROP 2014 – 2021</a:t>
            </a:r>
            <a:br>
              <a:rPr lang="cs-CZ" dirty="0"/>
            </a:b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8341EB-945E-4202-9203-C373FB520C25}"/>
              </a:ext>
            </a:extLst>
          </p:cNvPr>
          <p:cNvSpPr/>
          <p:nvPr/>
        </p:nvSpPr>
        <p:spPr>
          <a:xfrm>
            <a:off x="685800" y="354885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Udržitelnost projektů IROP zaměřených na Sociální bydlení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134E1-4BC5-435B-8AA0-77851F4AEB37}"/>
              </a:ext>
            </a:extLst>
          </p:cNvPr>
          <p:cNvSpPr txBox="1">
            <a:spLocks/>
          </p:cNvSpPr>
          <p:nvPr/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11. 2021, Plzeň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B6B948-D20C-4AC1-8470-57CB945076A4}"/>
              </a:ext>
            </a:extLst>
          </p:cNvPr>
          <p:cNvSpPr txBox="1"/>
          <p:nvPr/>
        </p:nvSpPr>
        <p:spPr>
          <a:xfrm>
            <a:off x="156850" y="5181600"/>
            <a:ext cx="525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Mgr. Markéta Stehlíková</a:t>
            </a:r>
          </a:p>
          <a:p>
            <a:r>
              <a:rPr lang="cs-CZ" dirty="0">
                <a:solidFill>
                  <a:schemeClr val="bg1"/>
                </a:solidFill>
              </a:rPr>
              <a:t>Mgr. Ondřej Haidlmaier</a:t>
            </a:r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655217"/>
            <a:ext cx="7225807" cy="48192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Příklad: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Nájemní smlouva uzavřena dne 17. 9. 2021</a:t>
            </a:r>
          </a:p>
          <a:p>
            <a:pPr marL="91440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</a:rPr>
              <a:t>Rozhodné období pro posouzení příjmu je od 1. 9. 2020 </a:t>
            </a:r>
            <a:br>
              <a:rPr lang="cs-CZ" sz="1800" b="0" dirty="0">
                <a:solidFill>
                  <a:schemeClr val="tx1"/>
                </a:solidFill>
              </a:rPr>
            </a:br>
            <a:r>
              <a:rPr lang="cs-CZ" sz="1800" b="0" dirty="0">
                <a:solidFill>
                  <a:schemeClr val="tx1"/>
                </a:solidFill>
              </a:rPr>
              <a:t>do 31. 8. 2021</a:t>
            </a:r>
          </a:p>
          <a:p>
            <a:pPr marL="91440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</a:rPr>
              <a:t>Při uzavírání nájemní smlouvy v období od července 2021 do června 2022 se pro porovnání příjmu používá hodnota průměrné mzdy za rok 2020 (zveřejněná ČSÚ </a:t>
            </a:r>
            <a:br>
              <a:rPr lang="cs-CZ" sz="1800" b="0" dirty="0">
                <a:solidFill>
                  <a:schemeClr val="tx1"/>
                </a:solidFill>
              </a:rPr>
            </a:br>
            <a:r>
              <a:rPr lang="cs-CZ" sz="1800" b="0" dirty="0">
                <a:solidFill>
                  <a:schemeClr val="tx1"/>
                </a:solidFill>
              </a:rPr>
              <a:t>v červnu 2021), která činí 35 662 Kč.</a:t>
            </a:r>
          </a:p>
          <a:p>
            <a:pPr marL="91440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b="0" dirty="0">
              <a:solidFill>
                <a:schemeClr val="tx1"/>
              </a:solidFill>
            </a:endParaRPr>
          </a:p>
          <a:p>
            <a:pPr lvl="1" indent="0" algn="just">
              <a:spcBef>
                <a:spcPts val="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</a:rPr>
              <a:t>Odkaz na porovnání příjmů: </a:t>
            </a:r>
            <a:r>
              <a:rPr lang="cs-CZ" sz="1800" dirty="0">
                <a:solidFill>
                  <a:schemeClr val="tx1"/>
                </a:solidFill>
                <a:hlinkClick r:id="rId5"/>
              </a:rPr>
              <a:t>https://www.mmr.cz/getmedia/1e0d6278-9abc-4f4d-b48c-1fce34ef21fc/Prumerna-mzda_1.pdf.aspx?ext=.pdf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353312"/>
            <a:ext cx="7225807" cy="5121195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Nájemní smlouva se uzavírá na dobu určitou, a to nejméně </a:t>
            </a:r>
            <a:br>
              <a:rPr lang="cs-CZ" dirty="0"/>
            </a:br>
            <a:r>
              <a:rPr lang="cs-CZ" dirty="0"/>
              <a:t>na 1 rok a maximálně na 2 roky. </a:t>
            </a:r>
            <a:endParaRPr lang="cs-CZ" dirty="0">
              <a:highlight>
                <a:srgbClr val="FFFF00"/>
              </a:highlight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Při prodloužení nájemní smlouvy nebo v případě rozšíření společně posuzovaných osob v domácnosti se opět posuzuje splnění podmínek za předchozích 12 kalendářních měsíců (neposuzuje se pouze počet ekonomicky aktivních obyvatel </a:t>
            </a:r>
            <a:br>
              <a:rPr lang="cs-CZ" dirty="0"/>
            </a:br>
            <a:r>
              <a:rPr lang="cs-CZ" dirty="0"/>
              <a:t>ve společné domácnosti).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Po celou dobu udržitelnosti a výkonu SOHZ sociální bydlení příjemce prokazatelně nabízí volné kapacity sociálních bytů cílovým skupinám na svých webových stránkách  a také například na stránkách dané obce, okolních obcí  a 	Úřadu práce ČR, informovat neziskové organizace pracující s cílovými skupinami.  Doporučujeme příjemci také o 	možnosti nájmu sociálního bytu informovat MPSV či 	nabízet 	volné sociální byty přímo </a:t>
            </a:r>
            <a:br>
              <a:rPr lang="cs-CZ" dirty="0"/>
            </a:br>
            <a:r>
              <a:rPr lang="cs-CZ" dirty="0"/>
              <a:t>na portálu  poradenského centra 	MPSV (neplatí pro 34./35. výzvu). 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3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353312"/>
            <a:ext cx="7225807" cy="512119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cs-CZ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Pozn. k 79., 80. výzvě a 83. – 85. výzvě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Pokud jsou uspokojeni všichni žadatelé z cílových skupin daných výzvou </a:t>
            </a:r>
            <a:br>
              <a:rPr lang="cs-CZ" sz="1600" dirty="0"/>
            </a:br>
            <a:r>
              <a:rPr lang="cs-CZ" sz="1600" dirty="0"/>
              <a:t>v dané lokalitě a příjemce není schopen zajistit nájemníka z cílových skupin daných výzvou, lze nájemní smlouvu  k podporovanému bytu uzavřít i s osobou, která nepatří  do cílových skupin daných výzvou anebo nesplňuje podmínky pro uzavření nájemní smlouvy dle těchto Pravidel. Nájemní smlouva s osobou nepatřící do cílové skupiny sociálního bydlení IROP může být uzavřena maximálně na jeden rok. </a:t>
            </a:r>
            <a:r>
              <a:rPr lang="cs-CZ" sz="1600" b="1" dirty="0">
                <a:solidFill>
                  <a:srgbClr val="FF0000"/>
                </a:solidFill>
              </a:rPr>
              <a:t>Neplatí 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pro 34./35. a 61.,  62. a 63. výzvu!!!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0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53871" y="1824516"/>
            <a:ext cx="7225807" cy="430667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cs-CZ" b="1" dirty="0"/>
              <a:t>Dle poslední revize Specifických pravidel je příjemce projektu povinen před podpisem nájemní smlouvy získat: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Prohlášení o příjmech a vlastnictví </a:t>
            </a:r>
            <a:r>
              <a:rPr lang="cs-CZ" dirty="0"/>
              <a:t>(příloha č. 11 těchto Pravidel), které obsahuje prohlášení o výši příjmů včetně posuzovaných osob a prohlášení, že nájemce nemá k datu uzavření nájemní smlouvy k bytu vlastnické nebo spoluvlastnické a jemu obdobné právo k bytu ani k bytovému, či rodinnému domu, nebo rekreačnímu objektu, které lze využít k trvalému bydlení,</a:t>
            </a:r>
          </a:p>
          <a:p>
            <a:pPr algn="just">
              <a:spcBef>
                <a:spcPts val="0"/>
              </a:spcBef>
            </a:pPr>
            <a:endParaRPr lang="cs-CZ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Příjmový dotazník </a:t>
            </a:r>
            <a:r>
              <a:rPr lang="cs-CZ" dirty="0"/>
              <a:t>(příloha č. 12 Specifických pravidel) </a:t>
            </a:r>
          </a:p>
          <a:p>
            <a:pPr algn="just">
              <a:spcBef>
                <a:spcPts val="0"/>
              </a:spcBef>
            </a:pPr>
            <a:endParaRPr lang="cs-CZ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Prohlášení o souladu s cílovou skupinou podpory sociálního bydlení v IROP </a:t>
            </a:r>
            <a:r>
              <a:rPr lang="cs-CZ" dirty="0"/>
              <a:t>(příloha č. 13 Specifických pravidel).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 Upozornění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9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655217"/>
            <a:ext cx="7225807" cy="48192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Ve Zprávě o zajištění udržitelnosti projektu je dostačující doložit popisem </a:t>
            </a:r>
            <a:r>
              <a:rPr lang="cs-CZ" dirty="0"/>
              <a:t>splnění jednotlivých podmínek pro nakládání se sociálními byty (vč. způsobu, jak byly zjišťovány průměrné čisté měsíční příjmy v období 12 kalendářních měsíců před uzavřením nájemní smlouvy </a:t>
            </a:r>
            <a:br>
              <a:rPr lang="cs-CZ" dirty="0"/>
            </a:br>
            <a:r>
              <a:rPr lang="cs-CZ" dirty="0"/>
              <a:t>u osob užívajících nájemních byt) a tabulkou k nájemním smlouvám (samotné nájemní smlouvy není nutné dokládat).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Př. tabulky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45A0C47-7786-4BBA-B6CA-341586A82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39" y="4300732"/>
            <a:ext cx="7225807" cy="20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4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699348"/>
            <a:ext cx="7449413" cy="44268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Po dobu udržitelnosti projektu musí být cílové skupině </a:t>
            </a:r>
            <a:br>
              <a:rPr lang="cs-CZ" b="1" dirty="0"/>
            </a:br>
            <a:r>
              <a:rPr lang="cs-CZ" b="1" dirty="0"/>
              <a:t>v sociálních bytech dostupná podpora ve formě sociální práce.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Sociální prací je myšleno poskytování </a:t>
            </a:r>
            <a:r>
              <a:rPr lang="cs-CZ" b="1" dirty="0"/>
              <a:t>sociální služby podle zákona č. 108/2006 Sb., </a:t>
            </a:r>
            <a:r>
              <a:rPr lang="cs-CZ" dirty="0"/>
              <a:t>o sociálních službách, ve znění pozdějších předpisů, nebo </a:t>
            </a:r>
            <a:r>
              <a:rPr lang="cs-CZ" b="1" dirty="0"/>
              <a:t>další sociální práci</a:t>
            </a:r>
            <a:r>
              <a:rPr lang="cs-CZ" dirty="0"/>
              <a:t>, jejímž gestorem </a:t>
            </a:r>
            <a:br>
              <a:rPr lang="cs-CZ" dirty="0"/>
            </a:br>
            <a:r>
              <a:rPr lang="cs-CZ" dirty="0"/>
              <a:t>je </a:t>
            </a:r>
            <a:r>
              <a:rPr lang="cs-CZ" b="1" dirty="0"/>
              <a:t>kvalifikovaný sociální pracovník</a:t>
            </a:r>
            <a:r>
              <a:rPr lang="cs-CZ" dirty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Tato služba má </a:t>
            </a:r>
            <a:r>
              <a:rPr lang="cs-CZ" b="1" dirty="0"/>
              <a:t>inkluzivní dopad </a:t>
            </a:r>
            <a:r>
              <a:rPr lang="cs-CZ" dirty="0"/>
              <a:t>na cílovou skupinu projektu zlepšující jejich nepříznivou sociální situaci.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Pozn.: </a:t>
            </a:r>
            <a:r>
              <a:rPr lang="cs-CZ" sz="1600" dirty="0"/>
              <a:t>Pokud by se změnil poskytovatel sociální práce, musí být prokázána jeho historie v souladu s věcným hodnocením, pokud za to projekt obdržel body.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532AE5E-6FFF-4D9E-9825-905BE3C74C68}"/>
              </a:ext>
            </a:extLst>
          </p:cNvPr>
          <p:cNvSpPr txBox="1">
            <a:spLocks/>
          </p:cNvSpPr>
          <p:nvPr/>
        </p:nvSpPr>
        <p:spPr>
          <a:xfrm>
            <a:off x="1245837" y="903452"/>
            <a:ext cx="6911788" cy="7958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Zajištění sociální práce</a:t>
            </a:r>
          </a:p>
        </p:txBody>
      </p:sp>
    </p:spTree>
    <p:extLst>
      <p:ext uri="{BB962C8B-B14F-4D97-AF65-F5344CB8AC3E}">
        <p14:creationId xmlns:p14="http://schemas.microsoft.com/office/powerpoint/2010/main" val="379095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772499"/>
            <a:ext cx="7171249" cy="458384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/>
              <a:t>Ve Zprávě o zajištění udržitelnosti projektu</a:t>
            </a:r>
            <a:r>
              <a:rPr lang="cs-CZ" sz="2000" dirty="0"/>
              <a:t> </a:t>
            </a:r>
            <a:r>
              <a:rPr lang="cs-CZ" sz="2000" b="1" dirty="0"/>
              <a:t>doložit popisem: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jakým způsobem byla zajištěna dostupná podpora ve formě sociální práce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jak jsou o dostupné sociální práci informováni nájemníci soc. bytů </a:t>
            </a:r>
            <a:br>
              <a:rPr lang="cs-CZ" sz="2000" dirty="0"/>
            </a:br>
            <a:r>
              <a:rPr lang="cs-CZ" sz="2000" dirty="0"/>
              <a:t>a jakým způsobem ji mohou využívat.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V případě, že je sociální práce zajištěna sociálním pracovníkem </a:t>
            </a:r>
            <a:br>
              <a:rPr lang="cs-CZ" sz="2000" dirty="0"/>
            </a:br>
            <a:r>
              <a:rPr lang="cs-CZ" sz="2000" dirty="0"/>
              <a:t>a v průběhu doby udržitelnosti dojde k jeho změně, je příjemce povinen doložit Odbornou způsobilost nového sociálního pracovníka dle § 110 odst. 4 zákona č. 108/2006 Sb. (Doklad </a:t>
            </a:r>
            <a:br>
              <a:rPr lang="cs-CZ" sz="2000" dirty="0"/>
            </a:br>
            <a:r>
              <a:rPr lang="cs-CZ" sz="2000" dirty="0"/>
              <a:t>o absolvovaném vzdělání</a:t>
            </a:r>
            <a:endParaRPr lang="cs-CZ" sz="19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19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b="1" dirty="0"/>
              <a:t>Pozn. </a:t>
            </a:r>
            <a:r>
              <a:rPr lang="cs-CZ" sz="1900" dirty="0"/>
              <a:t>Doklad o vzdělání se nevyžaduje při zajištění sociální práce sociálním pracovníkem obce (ten musí mít vzdělání ev. započtenou praxi dle zákona).        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532AE5E-6FFF-4D9E-9825-905BE3C74C68}"/>
              </a:ext>
            </a:extLst>
          </p:cNvPr>
          <p:cNvSpPr txBox="1">
            <a:spLocks/>
          </p:cNvSpPr>
          <p:nvPr/>
        </p:nvSpPr>
        <p:spPr>
          <a:xfrm>
            <a:off x="1245837" y="903452"/>
            <a:ext cx="6911788" cy="7958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Zajištění sociální práce</a:t>
            </a:r>
          </a:p>
        </p:txBody>
      </p:sp>
    </p:spTree>
    <p:extLst>
      <p:ext uri="{BB962C8B-B14F-4D97-AF65-F5344CB8AC3E}">
        <p14:creationId xmlns:p14="http://schemas.microsoft.com/office/powerpoint/2010/main" val="363544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05435" y="1332549"/>
            <a:ext cx="7377953" cy="48192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V </a:t>
            </a:r>
            <a:r>
              <a:rPr lang="cs-CZ" b="1" dirty="0" err="1"/>
              <a:t>ZoU</a:t>
            </a:r>
            <a:r>
              <a:rPr lang="cs-CZ" b="1" dirty="0"/>
              <a:t> je třeba doložit: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fotodokumentaci prvků publicity (je-li pro projekt relevantní),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výstupy z účetní evidence majetku (např. karty majetku, evidence veškerého majetku vč. DHM),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doklady prokazující naplnění/udržení indikátorů (je-li to pro projekt relevantní),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odborná způsobilost sociálního pracovníka dle § 110 odst. </a:t>
            </a:r>
            <a:br>
              <a:rPr lang="cs-CZ" dirty="0"/>
            </a:br>
            <a:r>
              <a:rPr lang="cs-CZ" dirty="0"/>
              <a:t>4 zákona č. 108/2006 Sb., pokud v průběhu udržitelnosti dojde </a:t>
            </a:r>
            <a:br>
              <a:rPr lang="cs-CZ" dirty="0"/>
            </a:br>
            <a:r>
              <a:rPr lang="cs-CZ" dirty="0"/>
              <a:t>k jeho změně,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popis dodržení podmínek pro nakládání se sociálními byty (přehled k jednotlivým sociálním bytům).</a:t>
            </a:r>
            <a:endParaRPr lang="cs-CZ" b="0" dirty="0">
              <a:solidFill>
                <a:schemeClr val="tx1"/>
              </a:solidFill>
            </a:endParaRPr>
          </a:p>
          <a:p>
            <a:pPr lvl="1" indent="0" algn="just">
              <a:spcBef>
                <a:spcPts val="0"/>
              </a:spcBef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3A537CB-C3B4-4D0F-BC6B-538FA0B0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129" y="484549"/>
            <a:ext cx="5907741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Náležitosti</a:t>
            </a:r>
            <a:r>
              <a:rPr lang="cs-CZ" cap="small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63" y="1166106"/>
            <a:ext cx="7972473" cy="55553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Chyby ve vykazování indikátoru  5 53 20 -  Průměrný počet osob využívajících sociální bydlení: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Dosažená hodnota neodpovídá skutečnému průměrnému počtu osob využívajících sociální bydlení za 12 měsíců následujících po 3 měsících od ukončení realizace projektu.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Ve výpočtu je zohledněn počet osob jednotlivých bytových jednotek </a:t>
            </a:r>
            <a:br>
              <a:rPr lang="cs-CZ" dirty="0"/>
            </a:br>
            <a:r>
              <a:rPr lang="cs-CZ" dirty="0"/>
              <a:t>dle nájemní smlouvy a nikoli dle maximální kapacity bytu (kapacita lůžek vytvořená projektem).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2" y="731836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pochybení identifikovaná CRR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1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63" y="1166106"/>
            <a:ext cx="7972473" cy="55553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Příklad vykázání indikátoru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Realizace projektu ukončena k 31.12.2019, příjemce poprvé vykazuje dosaženou hodnotu indikátoru za období 1.4.2020 – 31.3.2021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 rámci projektu realizovány dva byty, každý s jedním lůžkem: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Nájemní smlouva k bytu č. 1 (lůžko č.1) byla uzavřena na období </a:t>
            </a:r>
            <a:br>
              <a:rPr lang="cs-CZ" dirty="0"/>
            </a:br>
            <a:r>
              <a:rPr lang="cs-CZ" dirty="0"/>
              <a:t>1.1.2020 – 31.12.2021. Nájemní smlouva k bytu č. 2 (lůžko č.2) byla uzavřena na období 1.1.2020 – 31.12.2020 a od 1.2.2021 do 31.3.2021 nebyl byt obsazen.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Lůžko č. 1 obsazeno celých 12 měsíců – Průměrná </a:t>
            </a: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</a:rPr>
              <a:t>obložnost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365/365=1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Lůžko č. 2 obsazeno 306 dní – Průměrná </a:t>
            </a: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</a:rPr>
              <a:t>obložnost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306/365 = 0,83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     DOSAŽENÁ HODNOTA INDIKÁTORU ZA PROJEKT = 1,83</a:t>
            </a:r>
            <a:endParaRPr lang="cs-CZ" sz="1600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2" y="731836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pochybení identifikovaná CRR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1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6" y="1466490"/>
            <a:ext cx="7225808" cy="465967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endParaRPr lang="cs-CZ" dirty="0">
              <a:solidFill>
                <a:srgbClr val="FFC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4450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dirty="0"/>
          </a:p>
          <a:p>
            <a:pPr marL="285750" indent="-285750">
              <a:buFont typeface="Arial" charset="0"/>
              <a:buChar char="•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5FD100-8FDB-4F4B-B78F-6DD61529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764" y="875272"/>
            <a:ext cx="7225807" cy="1264424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UDRŽITELNOST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1EBFF0-C710-4656-B75F-6814B8757258}"/>
              </a:ext>
            </a:extLst>
          </p:cNvPr>
          <p:cNvSpPr txBox="1"/>
          <p:nvPr/>
        </p:nvSpPr>
        <p:spPr>
          <a:xfrm>
            <a:off x="896988" y="1965055"/>
            <a:ext cx="73151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Doba, po kterou musí příjemce udržet výstupy projektu  v  souladu s čl.71 obecného nařízení.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Doba udržitelnosti </a:t>
            </a:r>
            <a:r>
              <a:rPr lang="cs-CZ" sz="1800" dirty="0"/>
              <a:t>je stanovená </a:t>
            </a:r>
            <a:r>
              <a:rPr lang="cs-CZ" sz="1800" b="1" dirty="0"/>
              <a:t>na pět let</a:t>
            </a:r>
            <a:r>
              <a:rPr lang="cs-CZ" sz="1800" dirty="0"/>
              <a:t> od data nastavení centrálního stavu „Projekt finančně ukončen ze strany ŘO“ v MS2014+.</a:t>
            </a:r>
          </a:p>
          <a:p>
            <a:pPr algn="just">
              <a:spcBef>
                <a:spcPts val="0"/>
              </a:spcBef>
            </a:pPr>
            <a:endParaRPr lang="cs-CZ" sz="1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0000"/>
                </a:solidFill>
              </a:rPr>
              <a:t>U projektů z výzev č. 79.,80.,83.,84.,85. Sociální bydlení </a:t>
            </a:r>
            <a:br>
              <a:rPr lang="cs-CZ" sz="1800" dirty="0">
                <a:solidFill>
                  <a:srgbClr val="FF0000"/>
                </a:solidFill>
              </a:rPr>
            </a:br>
            <a:r>
              <a:rPr lang="cs-CZ" sz="1800" dirty="0">
                <a:solidFill>
                  <a:srgbClr val="FF0000"/>
                </a:solidFill>
              </a:rPr>
              <a:t>je příjemce podpory povinen dodržovat podmínky výzvy po celou dobu pověření k výkonu SOHZ sociálního bydlení v případě režimu podle Rozhodnutí Komise 2012/21/EU (</a:t>
            </a:r>
            <a:r>
              <a:rPr lang="cs-CZ" sz="1800" b="1" dirty="0">
                <a:solidFill>
                  <a:srgbClr val="FF0000"/>
                </a:solidFill>
              </a:rPr>
              <a:t>tedy po dobu 20 let</a:t>
            </a:r>
            <a:r>
              <a:rPr lang="cs-CZ" sz="1800" dirty="0">
                <a:solidFill>
                  <a:srgbClr val="FF0000"/>
                </a:solidFill>
              </a:rPr>
              <a:t>) </a:t>
            </a:r>
            <a:br>
              <a:rPr lang="cs-CZ" sz="1800" dirty="0">
                <a:solidFill>
                  <a:srgbClr val="FF0000"/>
                </a:solidFill>
              </a:rPr>
            </a:br>
            <a:r>
              <a:rPr lang="cs-CZ" sz="1800" dirty="0">
                <a:solidFill>
                  <a:srgbClr val="FF0000"/>
                </a:solidFill>
              </a:rPr>
              <a:t>a po celou dobu výkonu SOHZ sociálního bydlení v případě režimu de minimis podle nařízení Komise (EU) č. 360/2012, která je rovněž stanovena na dobu</a:t>
            </a:r>
            <a:r>
              <a:rPr lang="cs-CZ" sz="1800" b="1" dirty="0">
                <a:solidFill>
                  <a:srgbClr val="FF0000"/>
                </a:solidFill>
              </a:rPr>
              <a:t> 20 let.</a:t>
            </a:r>
          </a:p>
          <a:p>
            <a:endParaRPr lang="cs-CZ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74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16594"/>
            <a:ext cx="7831040" cy="423753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Nájemní smlouvy: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Nájemní smlouvy/smlouva byly/a uzavřeny/a </a:t>
            </a:r>
            <a:r>
              <a:rPr lang="cs-CZ" b="1" dirty="0"/>
              <a:t>po  více  než 3 měsících od ukončení realizace </a:t>
            </a:r>
            <a:r>
              <a:rPr lang="cs-CZ" dirty="0"/>
              <a:t>projektu – týká se všech sociálních bytů.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Nájemní smlouvy uzavřené </a:t>
            </a:r>
            <a:r>
              <a:rPr lang="cs-CZ" b="1" dirty="0"/>
              <a:t>na dobu kratší než 1 rok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Vybírání poplatků + nájemného nad rámec stanoveného limitu na m</a:t>
            </a:r>
            <a:r>
              <a:rPr lang="cs-CZ" baseline="30000" dirty="0"/>
              <a:t>2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Vybírání příspěvku do fondu oprav, pojištění nemovitosti, správu nemovitosti a na úhradu činností, které má zajišťovat sociální pracovník.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2" y="731836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pochybení identifikovaná CRR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9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1316594"/>
            <a:ext cx="7095744" cy="55553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Chybně vyplněné povinné přílohy nájemní smlouvy nebo chybějící informace: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Prohlášení o příjmech a  vlastnictví </a:t>
            </a:r>
            <a:r>
              <a:rPr lang="cs-CZ" b="0" dirty="0">
                <a:solidFill>
                  <a:schemeClr val="tx1"/>
                </a:solidFill>
              </a:rPr>
              <a:t>-  chybně vyplněné datum uzavření nájemní smlouvy, společně posuzované osoby - Není vyplněna i osoba, se kterou byla uzavřena NS + není uveden příjem u všech osob. Není uveden výčet dokladů, ze kterých </a:t>
            </a:r>
            <a:br>
              <a:rPr lang="cs-CZ" b="0" dirty="0">
                <a:solidFill>
                  <a:schemeClr val="tx1"/>
                </a:solidFill>
              </a:rPr>
            </a:br>
            <a:r>
              <a:rPr lang="cs-CZ" b="0" dirty="0">
                <a:solidFill>
                  <a:schemeClr val="tx1"/>
                </a:solidFill>
              </a:rPr>
              <a:t>byl zjišťován příjem.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b="1" dirty="0"/>
              <a:t>Prohlášení</a:t>
            </a:r>
            <a:r>
              <a:rPr lang="cs-CZ" b="1" dirty="0"/>
              <a:t> </a:t>
            </a:r>
            <a:r>
              <a:rPr lang="pt-BR" b="1" dirty="0"/>
              <a:t> o</a:t>
            </a:r>
            <a:r>
              <a:rPr lang="cs-CZ" b="1" dirty="0"/>
              <a:t> </a:t>
            </a:r>
            <a:r>
              <a:rPr lang="pt-BR" b="1" dirty="0"/>
              <a:t> souladu </a:t>
            </a:r>
            <a:r>
              <a:rPr lang="cs-CZ" b="1" dirty="0"/>
              <a:t> </a:t>
            </a:r>
            <a:r>
              <a:rPr lang="pt-BR" b="1" dirty="0"/>
              <a:t>s </a:t>
            </a:r>
            <a:r>
              <a:rPr lang="cs-CZ" b="1" dirty="0"/>
              <a:t> </a:t>
            </a:r>
            <a:r>
              <a:rPr lang="pt-BR" b="1" dirty="0"/>
              <a:t>cílovou </a:t>
            </a:r>
            <a:r>
              <a:rPr lang="cs-CZ" b="1" dirty="0"/>
              <a:t> </a:t>
            </a:r>
            <a:r>
              <a:rPr lang="pt-BR" b="1" dirty="0"/>
              <a:t>skupinou </a:t>
            </a:r>
            <a:r>
              <a:rPr lang="cs-CZ" b="1" dirty="0"/>
              <a:t> </a:t>
            </a:r>
            <a:r>
              <a:rPr lang="cs-CZ" dirty="0"/>
              <a:t>- n</a:t>
            </a:r>
            <a:r>
              <a:rPr lang="pt-BR" dirty="0"/>
              <a:t>ení uvedeno, o</a:t>
            </a:r>
            <a:r>
              <a:rPr lang="cs-CZ" dirty="0"/>
              <a:t> </a:t>
            </a:r>
            <a:r>
              <a:rPr lang="pt-BR" dirty="0"/>
              <a:t>jakou </a:t>
            </a:r>
            <a:r>
              <a:rPr lang="cs-CZ" dirty="0"/>
              <a:t>cílovou skupinu</a:t>
            </a:r>
            <a:r>
              <a:rPr lang="pt-BR" dirty="0"/>
              <a:t> se jedná. </a:t>
            </a: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/>
              <a:t>Příjmový dotazník </a:t>
            </a:r>
            <a:r>
              <a:rPr lang="cs-CZ" dirty="0"/>
              <a:t>– povinný od revize specifických pravidel, zcela chybí, nebo není vyplněn správně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2" y="731836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pochybení identifikovaná CRR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40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63" y="1166106"/>
            <a:ext cx="7972473" cy="55553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Další pochybení: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V bytové jednotce je ubytován vyšší počet osob, než bylo stanoveno </a:t>
            </a:r>
            <a:br>
              <a:rPr lang="cs-CZ" dirty="0"/>
            </a:br>
            <a:r>
              <a:rPr lang="cs-CZ" dirty="0"/>
              <a:t>a není zde uvedeno zdůvodnění.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Nedostatečný popis poskytované sociální služby (je třeba uvést např. kdo sociální službu poskytuje, její četnost, kde je sociální služby dostupná/poskytována apod.).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Chybějící popis pozitivního/cíleně zaměřeného vlivu na horizontální principy.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baseline="30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2" y="731836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pochybení identifikovaná CRR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79022" y="985607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9EC8824-DFB3-44FD-9CD2-7EA70BBC3346}"/>
              </a:ext>
            </a:extLst>
          </p:cNvPr>
          <p:cNvSpPr txBox="1"/>
          <p:nvPr/>
        </p:nvSpPr>
        <p:spPr>
          <a:xfrm>
            <a:off x="785167" y="2760132"/>
            <a:ext cx="36463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Mgr. Markéta Stehlíková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Územní odbor IROP pro Plzeňský kraj / oddělení realizace / odborný rada – manažer projektu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17. listopadu 1926/1, 301 00 Plzeň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T: 371 870 034 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 </a:t>
            </a:r>
            <a:r>
              <a:rPr lang="cs-CZ" sz="1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marketa.stehlikova@crr.cz</a:t>
            </a:r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b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W: </a:t>
            </a:r>
            <a:r>
              <a:rPr lang="cs-CZ" sz="1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</a:t>
            </a:r>
            <a:r>
              <a:rPr lang="cs-CZ" sz="1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crr.cz</a:t>
            </a:r>
            <a:endParaRPr lang="cs-CZ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2C058AB-B48F-49C0-AC64-CE0A93CCEF7A}"/>
              </a:ext>
            </a:extLst>
          </p:cNvPr>
          <p:cNvSpPr txBox="1"/>
          <p:nvPr/>
        </p:nvSpPr>
        <p:spPr>
          <a:xfrm>
            <a:off x="5057427" y="2698042"/>
            <a:ext cx="36463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Mgr. Ondřej Haidlmaier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Územní odbor IROP pro Plzeňský kraj / oddělení hodnocení a kontroly</a:t>
            </a:r>
          </a:p>
          <a:p>
            <a:r>
              <a:rPr lang="cs-CZ" sz="1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 oddělení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17. listopadu 1926/1, 301 00 Plzeň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T: 371 870 036</a:t>
            </a:r>
            <a:endParaRPr lang="cs-CZ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 </a:t>
            </a:r>
            <a:r>
              <a:rPr lang="cs-CZ" sz="1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ondrej.haidlmaier@crr.cz</a:t>
            </a:r>
            <a:b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W: </a:t>
            </a:r>
            <a:r>
              <a:rPr lang="cs-CZ" sz="1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</a:t>
            </a:r>
            <a:r>
              <a:rPr lang="cs-CZ" sz="1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crr.cz</a:t>
            </a:r>
            <a:endParaRPr lang="cs-CZ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6" y="1466490"/>
            <a:ext cx="7225808" cy="465967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endParaRPr lang="cs-CZ" dirty="0">
              <a:solidFill>
                <a:srgbClr val="FFC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4450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dirty="0"/>
          </a:p>
          <a:p>
            <a:pPr marL="285750" indent="-285750">
              <a:buFont typeface="Arial" charset="0"/>
              <a:buChar char="•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5FD100-8FDB-4F4B-B78F-6DD61529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627748"/>
            <a:ext cx="7920812" cy="1264424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SC 2.1 Zvýšení kvality a dostupnosti služeb vedoucí k sociální inkluzi: aktivita sociální bydlení</a:t>
            </a:r>
            <a:br>
              <a:rPr lang="cs-CZ" sz="2800" b="1" dirty="0">
                <a:solidFill>
                  <a:schemeClr val="tx2"/>
                </a:solidFill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1EBFF0-C710-4656-B75F-6814B8757258}"/>
              </a:ext>
            </a:extLst>
          </p:cNvPr>
          <p:cNvSpPr txBox="1"/>
          <p:nvPr/>
        </p:nvSpPr>
        <p:spPr>
          <a:xfrm>
            <a:off x="683568" y="2136673"/>
            <a:ext cx="761800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cs-CZ" b="1" dirty="0"/>
              <a:t>Kolové výzvy IROP: </a:t>
            </a:r>
          </a:p>
          <a:p>
            <a:pPr marL="342900" lvl="1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34./35. výzva Sociální bydlení/pro sociálně vyloučené lokality</a:t>
            </a:r>
          </a:p>
          <a:p>
            <a:pPr marL="342900" lvl="1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79./80. výzva Sociální bydlení II/pro sociálně vyloučené lokality </a:t>
            </a:r>
          </a:p>
          <a:p>
            <a:pPr algn="just">
              <a:spcBef>
                <a:spcPts val="1000"/>
              </a:spcBef>
            </a:pPr>
            <a:r>
              <a:rPr lang="cs-CZ" b="1" dirty="0"/>
              <a:t>Výzvy MAS:</a:t>
            </a:r>
          </a:p>
          <a:p>
            <a:pPr marL="285750" lvl="1" indent="-2857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62. výzva Sociální infrastruktura CLLD</a:t>
            </a:r>
          </a:p>
          <a:p>
            <a:pPr marL="285750" lvl="1" indent="-2857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85. výzva Sociální bydlení CLLD</a:t>
            </a:r>
          </a:p>
          <a:p>
            <a:pPr algn="just">
              <a:spcBef>
                <a:spcPts val="1000"/>
              </a:spcBef>
            </a:pPr>
            <a:r>
              <a:rPr lang="cs-CZ" b="1" dirty="0"/>
              <a:t>Výzvy ITI a IPRÚ:</a:t>
            </a:r>
          </a:p>
          <a:p>
            <a:pPr marL="342900" lvl="1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60. výzva Sociální infrastruktura ITI</a:t>
            </a:r>
          </a:p>
          <a:p>
            <a:pPr marL="342900" lvl="1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61. výzva Sociální infrastruktura IPRÚ</a:t>
            </a:r>
          </a:p>
          <a:p>
            <a:pPr marL="342900" lvl="1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83. výzva Sociální bydlení ITI</a:t>
            </a:r>
          </a:p>
          <a:p>
            <a:pPr marL="342900" lvl="1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dirty="0"/>
              <a:t>84. výzva Sociální bydlení IPRÚ</a:t>
            </a:r>
          </a:p>
        </p:txBody>
      </p:sp>
    </p:spTree>
    <p:extLst>
      <p:ext uri="{BB962C8B-B14F-4D97-AF65-F5344CB8AC3E}">
        <p14:creationId xmlns:p14="http://schemas.microsoft.com/office/powerpoint/2010/main" val="249794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532597"/>
            <a:ext cx="7700425" cy="442969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endParaRPr lang="cs-CZ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dirty="0"/>
              <a:t>Informace na webu Centra: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u="sng" dirty="0">
                <a:hlinkClick r:id="rId3"/>
              </a:rPr>
              <a:t>https://www.crr.cz/irop/projekt/udrzitelnost-projektu/</a:t>
            </a:r>
            <a:endParaRPr lang="cs-CZ" u="sng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dirty="0"/>
              <a:t>Kontrolní listy pro kontrolu zpráv o udržitelnosti: 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hlinkClick r:id="rId4"/>
              </a:rPr>
              <a:t>https://www.crr.cz/irop/vyzvy/kontrolni-listy/kontrolni-listy-pro-kontrolu-zprav-o-udrzitelnosti-projektu/</a:t>
            </a:r>
            <a:endParaRPr lang="cs-CZ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dirty="0"/>
              <a:t>Seznamy povinných příloh zpráv o udržitelnosti: 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hlinkClick r:id="rId5"/>
              </a:rPr>
              <a:t>https://www.crr.cz/irop/vyzvy/seznamy-povinnych-priloh-zprav-o-udrzitelnosti/</a:t>
            </a:r>
            <a:endParaRPr lang="cs-CZ" dirty="0"/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45018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Dokladování udržitelnosti projektu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6" y="1532597"/>
            <a:ext cx="7046002" cy="45365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Cílem výzvy je podpora dostupného nájemního sociálního bydlení</a:t>
            </a:r>
            <a:r>
              <a:rPr lang="cs-CZ" dirty="0"/>
              <a:t>, které umožní sociálně vyloučeným osobám a osobám ohroženým sociálním vyloučením, vstup do nájemního bydlení </a:t>
            </a:r>
            <a:br>
              <a:rPr lang="cs-CZ" dirty="0"/>
            </a:br>
            <a:r>
              <a:rPr lang="cs-CZ" dirty="0"/>
              <a:t>v ČR.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Nástrojem pro dosažení tohoto cíle je pořízení bytů, bytových domů, nebytových prostor a jejich adaptace pro potřeby sociálního bydlení a pořízení nezbytného základního vybavení.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Sociální bydlení musí splňovat parametry stanovené pro IROP uvedené ve Specifických pravidlech výzvy.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1623" y="895710"/>
            <a:ext cx="7428873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Sociální bydlení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4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8999" y="1160745"/>
            <a:ext cx="7046002" cy="50388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tx2"/>
                </a:solidFill>
              </a:rPr>
              <a:t>Parametry a podmínky sociálního bydlení IROP vč. příloh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se v rámci jednotlivých výzev mohou v čase lišit, proto je třeba při uzavírání nájemních smluv/dokladování udržitelnosti pracovat se správnou verzí Specifických pravidel, tj. platnou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v době uzavírání nájemní smlouvy.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Parametry sociálního bydlení u sociálního bytu: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Splňuje stavebně technické parametry dle stavebních předpisů,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Je vybaven základním vybavením (umyvadlo, sprcha </a:t>
            </a:r>
            <a:br>
              <a:rPr lang="cs-CZ" dirty="0"/>
            </a:br>
            <a:r>
              <a:rPr lang="cs-CZ" dirty="0"/>
              <a:t>nebo vana, WC, kuchyňská linka, varná deska, trouba),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Je obsazen osobami z cílových skupin,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Nachází se v zastavěném/zastavitelném území v běžné zástavbě s občanskou vybaveností (nedochází k segregaci).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1623" y="484547"/>
            <a:ext cx="7428873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Parametry sociálního bydlení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2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391312"/>
            <a:ext cx="7225807" cy="4572555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Nájemní smlouva k podpořenému bytu musí být uzavřena do 3 měsíců od ukončení realizace projektu.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V případě ukončení nájemní smlouvy musí být nová nájemní smlouva uzavřena do 3 měsíců od ukončení předchozí nájemní smlouvy.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/>
              <a:t>Nájemní smlouva může být uzavřena pouze s osobou</a:t>
            </a:r>
            <a:r>
              <a:rPr lang="cs-CZ" dirty="0"/>
              <a:t>, která nemá uzavřenou jinou nájemní smlouvu, nemá ve vlastnictví </a:t>
            </a:r>
            <a:br>
              <a:rPr lang="cs-CZ" dirty="0"/>
            </a:br>
            <a:r>
              <a:rPr lang="cs-CZ" dirty="0"/>
              <a:t>ani spoluvlastnictví bytový dům, rodinný dům, byt, dům </a:t>
            </a:r>
            <a:br>
              <a:rPr lang="cs-CZ" dirty="0"/>
            </a:br>
            <a:r>
              <a:rPr lang="cs-CZ" dirty="0"/>
              <a:t>pro rekreační nebo jiné ubytovací účely, který lze využít </a:t>
            </a:r>
            <a:br>
              <a:rPr lang="cs-CZ" dirty="0"/>
            </a:br>
            <a:r>
              <a:rPr lang="cs-CZ" dirty="0"/>
              <a:t>k trvalému bydlení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(platí pro všechny osoby užívající domácnost sociálního bydlení).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3568" y="1303640"/>
            <a:ext cx="7225807" cy="527529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Příjemce podpory nepodmíní uzavření nájemní smlouvy složením finančních prostředků (např. kauce).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Nájemné za 1 m</a:t>
            </a:r>
            <a:r>
              <a:rPr lang="cs-CZ" baseline="30000" dirty="0"/>
              <a:t>2</a:t>
            </a:r>
            <a:r>
              <a:rPr lang="cs-CZ" dirty="0"/>
              <a:t> podlahové plochy sociálního bytu, sjednané </a:t>
            </a:r>
            <a:br>
              <a:rPr lang="cs-CZ" dirty="0"/>
            </a:br>
            <a:r>
              <a:rPr lang="cs-CZ" dirty="0"/>
              <a:t>při uzavření nájemní smlouvy nebo změněné v průběhu trvání nájemního vztahu, nesmí překročit 64,70 Kč (do roku </a:t>
            </a:r>
            <a:br>
              <a:rPr lang="cs-CZ" dirty="0"/>
            </a:br>
            <a:r>
              <a:rPr lang="cs-CZ" dirty="0"/>
              <a:t>2018 - 57,50 Kč, do roku 2019 61,10 Kč). Nájemné může zahrnovat i nájemné za vybavení, ale celková částka nesmí překročit výše uvedený limit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cs-CZ" dirty="0"/>
              <a:t> 	</a:t>
            </a:r>
            <a:r>
              <a:rPr lang="cs-CZ" dirty="0">
                <a:hlinkClick r:id="rId5"/>
              </a:rPr>
              <a:t>https://www.mmr.cz/getmedia/1942a31b-acb3-4f74-b31c-</a:t>
            </a:r>
            <a:r>
              <a:rPr lang="cs-CZ" dirty="0"/>
              <a:t>	</a:t>
            </a:r>
            <a:r>
              <a:rPr lang="cs-CZ" dirty="0">
                <a:hlinkClick r:id="rId6"/>
              </a:rPr>
              <a:t>c37e1310460b/</a:t>
            </a:r>
            <a:r>
              <a:rPr lang="cs-CZ" dirty="0" err="1">
                <a:hlinkClick r:id="rId6"/>
              </a:rPr>
              <a:t>Najemne</a:t>
            </a:r>
            <a:r>
              <a:rPr lang="cs-CZ" dirty="0">
                <a:hlinkClick r:id="rId6"/>
              </a:rPr>
              <a:t>-v-</a:t>
            </a:r>
            <a:r>
              <a:rPr lang="cs-CZ" dirty="0" err="1">
                <a:hlinkClick r:id="rId6"/>
              </a:rPr>
              <a:t>dotovanych</a:t>
            </a:r>
            <a:r>
              <a:rPr lang="cs-CZ" dirty="0">
                <a:hlinkClick r:id="rId6"/>
              </a:rPr>
              <a:t>-</a:t>
            </a:r>
            <a:r>
              <a:rPr lang="cs-CZ" dirty="0">
                <a:hlinkClick r:id="rId6"/>
              </a:rPr>
              <a:t>bytech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cerven</a:t>
            </a:r>
            <a:r>
              <a:rPr lang="cs-CZ" dirty="0"/>
              <a:t> 	</a:t>
            </a:r>
            <a:r>
              <a:rPr lang="cs-CZ" dirty="0">
                <a:hlinkClick r:id="rId6"/>
              </a:rPr>
              <a:t>2021.pdf.aspx?ext=.pdf</a:t>
            </a:r>
            <a:endParaRPr lang="cs-CZ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/>
              <a:t>Příjemce  je  povinen  uzavřít  nájemní  smlouvu  k bytu pouze       </a:t>
            </a:r>
            <a:br>
              <a:rPr lang="cs-CZ" dirty="0"/>
            </a:br>
            <a:r>
              <a:rPr lang="cs-CZ" dirty="0"/>
              <a:t>s osobou z cílové skupiny, kdy minimálně 50 % členů užívající domácnost musí být v ekonomicky produktivním věku (tj. ve věku </a:t>
            </a:r>
            <a:br>
              <a:rPr lang="cs-CZ" dirty="0"/>
            </a:br>
            <a:r>
              <a:rPr lang="cs-CZ" dirty="0"/>
              <a:t>15 až 64 let).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2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655217"/>
            <a:ext cx="7225807" cy="4819290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Nájemní smlouva bude uzavřena s osobou, která prokáže,</a:t>
            </a:r>
            <a:br>
              <a:rPr lang="cs-CZ" sz="1900" dirty="0"/>
            </a:br>
            <a:r>
              <a:rPr lang="cs-CZ" sz="1900" dirty="0"/>
              <a:t> že její </a:t>
            </a:r>
            <a:r>
              <a:rPr lang="cs-CZ" sz="1900" b="1" dirty="0"/>
              <a:t>průměrný čistý měsíční příjem v období 12 kalendářních měsíců před  uzavřením  nájemní  smlouvy nepřesáhl 0,6 násobek </a:t>
            </a:r>
            <a:r>
              <a:rPr lang="cs-CZ" sz="1900" dirty="0"/>
              <a:t>(ve starších verzích SP 0,5 násobek) průměrné měsíční mzdy podle údajů ČSÚ (dále násobky dle počtu členů domácnosti). </a:t>
            </a:r>
          </a:p>
          <a:p>
            <a:pPr algn="just">
              <a:spcBef>
                <a:spcPts val="1200"/>
              </a:spcBef>
            </a:pPr>
            <a:endParaRPr lang="cs-CZ" sz="1600" b="1" dirty="0"/>
          </a:p>
          <a:p>
            <a:pPr algn="just">
              <a:spcBef>
                <a:spcPts val="1200"/>
              </a:spcBef>
            </a:pPr>
            <a:r>
              <a:rPr lang="cs-CZ" sz="1600" b="1" dirty="0"/>
              <a:t>Pozn.: </a:t>
            </a:r>
            <a:r>
              <a:rPr lang="cs-CZ" sz="1600" dirty="0"/>
              <a:t>Při určování započitatelných příjmů posuzované osoby se postupuje podle zákona č. 110/2006 Sb., o životním  a existenčním 	minimu, ve znění pozdějších předpisů  (do 	rozhodných příjmů se započítávají příjmy všech členů domácnosti, tj. např. i mladistvých 	nebo dospělých potomků </a:t>
            </a:r>
            <a:br>
              <a:rPr lang="cs-CZ" sz="1600" dirty="0"/>
            </a:br>
            <a:r>
              <a:rPr lang="cs-CZ" sz="1600" dirty="0"/>
              <a:t>z příležitostných činností - brigád nebo příjmy za práci žáků a studentů </a:t>
            </a:r>
            <a:br>
              <a:rPr lang="cs-CZ" sz="1600" dirty="0"/>
            </a:br>
            <a:r>
              <a:rPr lang="cs-CZ" sz="1600" dirty="0"/>
              <a:t>z praktického vyučování a praktické přípravy).</a:t>
            </a:r>
          </a:p>
          <a:p>
            <a:pPr algn="just">
              <a:spcBef>
                <a:spcPts val="0"/>
              </a:spcBef>
            </a:pPr>
            <a:endParaRPr lang="cs-CZ" sz="1600" dirty="0"/>
          </a:p>
          <a:p>
            <a:pPr algn="just">
              <a:spcBef>
                <a:spcPts val="0"/>
              </a:spcBef>
            </a:pPr>
            <a:r>
              <a:rPr lang="cs-CZ" sz="1600" dirty="0"/>
              <a:t>Blíže viz příslušná Specifická pravidla.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0704" y="726813"/>
            <a:ext cx="7012142" cy="7958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Podmínky pro nakládání se sociálními byty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2F92FFEF3554EB174E2C9CC01F7CC" ma:contentTypeVersion="2" ma:contentTypeDescription="Create a new document." ma:contentTypeScope="" ma:versionID="0dc87b3b7aebf21688f528c578b51aef">
  <xsd:schema xmlns:xsd="http://www.w3.org/2001/XMLSchema" xmlns:xs="http://www.w3.org/2001/XMLSchema" xmlns:p="http://schemas.microsoft.com/office/2006/metadata/properties" xmlns:ns2="99b465cd-5f2c-4ba6-862d-d97b0b35f160" targetNamespace="http://schemas.microsoft.com/office/2006/metadata/properties" ma:root="true" ma:fieldsID="3c27aad47ff75f0a98087e015cb4c2b1" ns2:_="">
    <xsd:import namespace="99b465cd-5f2c-4ba6-862d-d97b0b35f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465cd-5f2c-4ba6-862d-d97b0b35f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7AB295-9D9D-41FE-B105-292982D45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DAC79-0721-4DB3-B271-7C4951DBA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465cd-5f2c-4ba6-862d-d97b0b35f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76804-6D55-4E77-A4D2-64BF153709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13186</TotalTime>
  <Words>2284</Words>
  <Application>Microsoft Office PowerPoint</Application>
  <PresentationFormat>Předvádění na obrazovce (4:3)</PresentationFormat>
  <Paragraphs>249</Paragraphs>
  <Slides>23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sablona_centrum_2016</vt:lpstr>
      <vt:lpstr>CRR template</vt:lpstr>
      <vt:lpstr>UDRŽITELNOST PROJEKTŮ IROP 2014 – 2021 </vt:lpstr>
      <vt:lpstr>UDRŽITELNOST</vt:lpstr>
      <vt:lpstr>SC 2.1 Zvýšení kvality a dostupnosti služeb vedoucí k sociální inkluzi: aktivita sociální bydlení </vt:lpstr>
      <vt:lpstr>Dokladování udržitelnosti projektu</vt:lpstr>
      <vt:lpstr>Sociální bydlení</vt:lpstr>
      <vt:lpstr>Parametry sociálního bydlení</vt:lpstr>
      <vt:lpstr>Podmínky pro nakládání se sociálními byty</vt:lpstr>
      <vt:lpstr>Podmínky pro nakládání se sociálními byty</vt:lpstr>
      <vt:lpstr>Podmínky pro nakládání se sociálními byty</vt:lpstr>
      <vt:lpstr>Podmínky pro nakládání se sociálními byty</vt:lpstr>
      <vt:lpstr>Podmínky pro nakládání se sociálními byty</vt:lpstr>
      <vt:lpstr>Podmínky pro nakládání se sociálními byty</vt:lpstr>
      <vt:lpstr>Podmínky pro nakládání se sociálními byty Upozornění</vt:lpstr>
      <vt:lpstr>Podmínky pro nakládání se sociálními byty</vt:lpstr>
      <vt:lpstr>Prezentace aplikace PowerPoint</vt:lpstr>
      <vt:lpstr>Prezentace aplikace PowerPoint</vt:lpstr>
      <vt:lpstr>Náležitosti ZoU</vt:lpstr>
      <vt:lpstr>Nejčastější pochybení identifikovaná CRR</vt:lpstr>
      <vt:lpstr>Nejčastější pochybení identifikovaná CRR</vt:lpstr>
      <vt:lpstr>Nejčastější pochybení identifikovaná CRR</vt:lpstr>
      <vt:lpstr>Nejčastější pochybení identifikovaná CRR</vt:lpstr>
      <vt:lpstr>Nejčastější pochybení identifikovaná CRR</vt:lpstr>
      <vt:lpstr>Děkujeme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Stehlíková Markéta</cp:lastModifiedBy>
  <cp:revision>911</cp:revision>
  <cp:lastPrinted>2020-09-09T05:30:49Z</cp:lastPrinted>
  <dcterms:created xsi:type="dcterms:W3CDTF">2016-05-13T07:19:23Z</dcterms:created>
  <dcterms:modified xsi:type="dcterms:W3CDTF">2021-10-20T11:34:45Z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0x010100F462F92FFEF3554EB174E2C9CC01F7CC</vt:lpwstr>
  </property>
</Properties>
</file>